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424" r:id="rId3"/>
    <p:sldId id="425" r:id="rId4"/>
    <p:sldId id="426" r:id="rId5"/>
    <p:sldId id="480" r:id="rId6"/>
    <p:sldId id="481" r:id="rId7"/>
    <p:sldId id="482" r:id="rId8"/>
    <p:sldId id="483" r:id="rId9"/>
    <p:sldId id="484" r:id="rId10"/>
    <p:sldId id="487" r:id="rId11"/>
    <p:sldId id="488" r:id="rId12"/>
    <p:sldId id="436" r:id="rId13"/>
    <p:sldId id="437" r:id="rId14"/>
    <p:sldId id="438" r:id="rId15"/>
    <p:sldId id="439" r:id="rId16"/>
    <p:sldId id="440" r:id="rId17"/>
    <p:sldId id="441" r:id="rId18"/>
    <p:sldId id="442" r:id="rId19"/>
    <p:sldId id="443" r:id="rId20"/>
    <p:sldId id="444" r:id="rId21"/>
    <p:sldId id="445" r:id="rId22"/>
    <p:sldId id="494" r:id="rId23"/>
    <p:sldId id="366" r:id="rId24"/>
    <p:sldId id="495" r:id="rId25"/>
    <p:sldId id="449" r:id="rId26"/>
    <p:sldId id="450" r:id="rId27"/>
    <p:sldId id="451" r:id="rId28"/>
    <p:sldId id="452" r:id="rId29"/>
    <p:sldId id="453" r:id="rId30"/>
    <p:sldId id="454" r:id="rId31"/>
    <p:sldId id="455" r:id="rId32"/>
    <p:sldId id="456" r:id="rId33"/>
    <p:sldId id="457" r:id="rId34"/>
    <p:sldId id="458" r:id="rId35"/>
    <p:sldId id="460" r:id="rId36"/>
    <p:sldId id="459" r:id="rId37"/>
    <p:sldId id="461" r:id="rId38"/>
    <p:sldId id="462" r:id="rId39"/>
    <p:sldId id="463" r:id="rId40"/>
    <p:sldId id="464" r:id="rId41"/>
    <p:sldId id="465" r:id="rId42"/>
    <p:sldId id="490" r:id="rId43"/>
    <p:sldId id="446" r:id="rId44"/>
    <p:sldId id="466" r:id="rId45"/>
    <p:sldId id="468" r:id="rId46"/>
    <p:sldId id="469" r:id="rId47"/>
    <p:sldId id="470" r:id="rId48"/>
    <p:sldId id="491" r:id="rId49"/>
    <p:sldId id="447" r:id="rId50"/>
    <p:sldId id="471" r:id="rId51"/>
    <p:sldId id="472" r:id="rId52"/>
    <p:sldId id="473" r:id="rId53"/>
    <p:sldId id="448" r:id="rId54"/>
    <p:sldId id="474" r:id="rId55"/>
    <p:sldId id="476" r:id="rId56"/>
    <p:sldId id="477" r:id="rId57"/>
    <p:sldId id="478" r:id="rId58"/>
    <p:sldId id="492" r:id="rId59"/>
    <p:sldId id="496" r:id="rId6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E79"/>
    <a:srgbClr val="A9D18E"/>
    <a:srgbClr val="D1D7E1"/>
    <a:srgbClr val="C5E2FF"/>
    <a:srgbClr val="CCCC00"/>
    <a:srgbClr val="C55A11"/>
    <a:srgbClr val="FFFFFF"/>
    <a:srgbClr val="FFF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4" d="100"/>
          <a:sy n="94" d="100"/>
        </p:scale>
        <p:origin x="1123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19/04/2015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19/04/2015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19/04/2015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19/04/2015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19/04/2015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19/04/2015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19/04/2015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19/04/2015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19/04/2015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19/04/2015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19/04/2015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19/04/2015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6989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6 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16" y="1948219"/>
            <a:ext cx="865381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500" b="1" dirty="0" smtClean="0">
                <a:solidFill>
                  <a:srgbClr val="C00000"/>
                </a:solidFill>
                <a:latin typeface="+mj-lt"/>
              </a:rPr>
              <a:t>Você já o encontrou?</a:t>
            </a:r>
            <a:endParaRPr lang="pt-BR" sz="6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16" y="3001735"/>
            <a:ext cx="865381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500" b="1" dirty="0" smtClean="0">
                <a:solidFill>
                  <a:srgbClr val="C00000"/>
                </a:solidFill>
                <a:latin typeface="+mj-lt"/>
              </a:rPr>
              <a:t>Você espera encontrá-lo?</a:t>
            </a:r>
            <a:endParaRPr lang="pt-BR" sz="6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207" y="700958"/>
            <a:ext cx="865381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500" b="1" dirty="0" smtClean="0">
                <a:solidFill>
                  <a:srgbClr val="C00000"/>
                </a:solidFill>
                <a:latin typeface="+mj-lt"/>
              </a:rPr>
              <a:t>Quem é Jesus?</a:t>
            </a:r>
            <a:endParaRPr lang="pt-BR" sz="65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546788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263141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pt-BR" sz="2800" b="1" u="sng" dirty="0" smtClean="0">
                <a:solidFill>
                  <a:srgbClr val="C00000"/>
                </a:solidFill>
              </a:rPr>
              <a:t>Prólogo: </a:t>
            </a:r>
            <a:r>
              <a:rPr lang="pt-BR" sz="2800" b="1" u="sng" dirty="0" smtClean="0"/>
              <a:t>Jesus tem a primazia (</a:t>
            </a:r>
            <a:r>
              <a:rPr lang="pt-BR" sz="2800" b="1" u="sng" dirty="0" smtClean="0">
                <a:solidFill>
                  <a:srgbClr val="C00000"/>
                </a:solidFill>
              </a:rPr>
              <a:t>1.1-18</a:t>
            </a:r>
            <a:r>
              <a:rPr lang="pt-BR" sz="2800" b="1" u="sng" dirty="0" smtClean="0"/>
              <a:t>)</a:t>
            </a:r>
          </a:p>
          <a:p>
            <a:pPr lvl="1"/>
            <a:r>
              <a:rPr lang="pt-BR" sz="2800" b="1" dirty="0"/>
              <a:t>	</a:t>
            </a:r>
            <a:r>
              <a:rPr lang="pt-BR" sz="3200" dirty="0" smtClean="0">
                <a:latin typeface="+mj-lt"/>
              </a:rPr>
              <a:t>- Princípio da criação.</a:t>
            </a:r>
          </a:p>
          <a:p>
            <a:pPr lvl="1"/>
            <a:r>
              <a:rPr lang="pt-BR" sz="3200" dirty="0">
                <a:latin typeface="+mj-lt"/>
              </a:rPr>
              <a:t>	</a:t>
            </a:r>
            <a:r>
              <a:rPr lang="pt-BR" sz="3200" dirty="0" smtClean="0">
                <a:latin typeface="+mj-lt"/>
              </a:rPr>
              <a:t>- Princípio da vida.</a:t>
            </a:r>
          </a:p>
          <a:p>
            <a:pPr lvl="1"/>
            <a:r>
              <a:rPr lang="pt-BR" sz="3200" dirty="0">
                <a:latin typeface="+mj-lt"/>
              </a:rPr>
              <a:t>	</a:t>
            </a:r>
            <a:r>
              <a:rPr lang="pt-BR" sz="3200" dirty="0" smtClean="0">
                <a:latin typeface="+mj-lt"/>
              </a:rPr>
              <a:t>- A luz que ilumina o mundo.</a:t>
            </a:r>
          </a:p>
          <a:p>
            <a:pPr lvl="1"/>
            <a:r>
              <a:rPr lang="pt-BR" sz="3200" dirty="0">
                <a:latin typeface="+mj-lt"/>
              </a:rPr>
              <a:t>	</a:t>
            </a:r>
            <a:r>
              <a:rPr lang="pt-BR" sz="3200" dirty="0" smtClean="0">
                <a:latin typeface="+mj-lt"/>
              </a:rPr>
              <a:t>- O verbo encarnado.</a:t>
            </a:r>
          </a:p>
          <a:p>
            <a:pPr lvl="1"/>
            <a:r>
              <a:rPr lang="pt-BR" sz="3200" dirty="0">
                <a:latin typeface="+mj-lt"/>
              </a:rPr>
              <a:t>	</a:t>
            </a:r>
            <a:r>
              <a:rPr lang="pt-BR" sz="3200" dirty="0" smtClean="0">
                <a:latin typeface="+mj-lt"/>
              </a:rPr>
              <a:t>- Manifestação da glória de Deus.</a:t>
            </a:r>
          </a:p>
          <a:p>
            <a:pPr lvl="1"/>
            <a:r>
              <a:rPr lang="pt-BR" sz="3200" dirty="0">
                <a:latin typeface="+mj-lt"/>
              </a:rPr>
              <a:t>	</a:t>
            </a:r>
            <a:r>
              <a:rPr lang="pt-BR" sz="3200" dirty="0" smtClean="0">
                <a:latin typeface="+mj-lt"/>
              </a:rPr>
              <a:t>- Manifestação de graça sobre graça.</a:t>
            </a:r>
          </a:p>
          <a:p>
            <a:pPr lvl="1"/>
            <a:r>
              <a:rPr lang="pt-BR" sz="3200" dirty="0">
                <a:latin typeface="+mj-lt"/>
              </a:rPr>
              <a:t>	</a:t>
            </a:r>
            <a:r>
              <a:rPr lang="pt-BR" sz="3200" dirty="0" smtClean="0">
                <a:latin typeface="+mj-lt"/>
              </a:rPr>
              <a:t>- Deus revelado.</a:t>
            </a:r>
          </a:p>
          <a:p>
            <a:pPr lvl="1"/>
            <a:endParaRPr lang="pt-B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3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-7245"/>
            <a:ext cx="9144000" cy="175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Testemunhos que autenticam a superioridade de Cristo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(1.19-51) </a:t>
            </a:r>
            <a:endParaRPr lang="pt-BR" sz="2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824592" y="1654628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1 - Superior a João Batista – profeta (</a:t>
            </a:r>
            <a:r>
              <a:rPr lang="pt-BR" sz="2800" b="1" dirty="0" smtClean="0">
                <a:solidFill>
                  <a:srgbClr val="C00000"/>
                </a:solidFill>
              </a:rPr>
              <a:t>1.19-28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3493306"/>
            <a:ext cx="9144000" cy="27270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V20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confessou e não negou; confessou: </a:t>
            </a:r>
            <a:r>
              <a:rPr lang="pt-BR" sz="32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 não sou o Cristo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2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endParaRPr lang="pt-BR" sz="32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V27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...o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vem após mim, do qual </a:t>
            </a:r>
            <a:r>
              <a:rPr lang="pt-BR" sz="32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sou digno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desatar-lhe as correias das sandálias.</a:t>
            </a:r>
          </a:p>
        </p:txBody>
      </p:sp>
    </p:spTree>
    <p:extLst>
      <p:ext uri="{BB962C8B-B14F-4D97-AF65-F5344CB8AC3E}">
        <p14:creationId xmlns:p14="http://schemas.microsoft.com/office/powerpoint/2010/main" val="346232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-7245"/>
            <a:ext cx="9144000" cy="175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Testemunhos que autenticam a superioridade de Cristo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(1.19-51) </a:t>
            </a:r>
            <a:endParaRPr lang="pt-BR" sz="2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824592" y="1654628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1 - Superior a João Batista – profeta (</a:t>
            </a:r>
            <a:r>
              <a:rPr lang="pt-BR" sz="2800" b="1" dirty="0" smtClean="0">
                <a:solidFill>
                  <a:srgbClr val="C00000"/>
                </a:solidFill>
              </a:rPr>
              <a:t>1.19-28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6" name="Retângulo 3"/>
          <p:cNvSpPr/>
          <p:nvPr/>
        </p:nvSpPr>
        <p:spPr>
          <a:xfrm>
            <a:off x="830037" y="2117272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2 - É o cordeiro de Deus – promessa (</a:t>
            </a:r>
            <a:r>
              <a:rPr lang="pt-BR" sz="2800" b="1" dirty="0" smtClean="0">
                <a:solidFill>
                  <a:srgbClr val="C00000"/>
                </a:solidFill>
              </a:rPr>
              <a:t>1.29-32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476978"/>
            <a:ext cx="9144000" cy="112287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...viu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a Jesus, que vinha para ele, e disse: </a:t>
            </a:r>
            <a:r>
              <a:rPr lang="pt-BR" sz="32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Eis o Cordeiro de Deus,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tira o pecado do mundo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pt-BR" sz="32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19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-7245"/>
            <a:ext cx="9144000" cy="175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Testemunhos que autenticam a superioridade de Cristo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(1.19-51) </a:t>
            </a:r>
            <a:endParaRPr lang="pt-BR" sz="2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824592" y="1654628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1 - Superior a João Batista – profeta (</a:t>
            </a:r>
            <a:r>
              <a:rPr lang="pt-BR" sz="2800" b="1" dirty="0" smtClean="0">
                <a:solidFill>
                  <a:srgbClr val="C00000"/>
                </a:solidFill>
              </a:rPr>
              <a:t>1.19-28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6" name="Retângulo 3"/>
          <p:cNvSpPr/>
          <p:nvPr/>
        </p:nvSpPr>
        <p:spPr>
          <a:xfrm>
            <a:off x="830037" y="2117272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2 - É o cordeiro de Deus – promessa (</a:t>
            </a:r>
            <a:r>
              <a:rPr lang="pt-BR" sz="2800" b="1" dirty="0" smtClean="0">
                <a:solidFill>
                  <a:srgbClr val="C00000"/>
                </a:solidFill>
              </a:rPr>
              <a:t>1.29-32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830037" y="2574470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3 - É o Filho de Deus – divino (</a:t>
            </a:r>
            <a:r>
              <a:rPr lang="pt-BR" sz="2800" b="1" dirty="0" smtClean="0">
                <a:solidFill>
                  <a:srgbClr val="C00000"/>
                </a:solidFill>
              </a:rPr>
              <a:t>1.33-36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3697412"/>
            <a:ext cx="9144000" cy="112287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V34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 Pois eu, de fato, vi e tenho testificado que ele é o </a:t>
            </a:r>
            <a:r>
              <a:rPr lang="pt-BR" sz="32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Filho de Deus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3534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-7245"/>
            <a:ext cx="9144000" cy="175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Testemunhos que autenticam a superioridade de Cristo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(1.19-51) </a:t>
            </a:r>
            <a:endParaRPr lang="pt-BR" sz="2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824592" y="1654628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1 - Superior a João Batista – profeta (</a:t>
            </a:r>
            <a:r>
              <a:rPr lang="pt-BR" sz="2800" b="1" dirty="0" smtClean="0">
                <a:solidFill>
                  <a:srgbClr val="C00000"/>
                </a:solidFill>
              </a:rPr>
              <a:t>1.19-28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6" name="Retângulo 3"/>
          <p:cNvSpPr/>
          <p:nvPr/>
        </p:nvSpPr>
        <p:spPr>
          <a:xfrm>
            <a:off x="830037" y="2117272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2 - É o cordeiro de Deus – promessa (</a:t>
            </a:r>
            <a:r>
              <a:rPr lang="pt-BR" sz="2800" b="1" dirty="0" smtClean="0">
                <a:solidFill>
                  <a:srgbClr val="C00000"/>
                </a:solidFill>
              </a:rPr>
              <a:t>1.29-32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830037" y="2574470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3 - É o Filho de Deus – divino (</a:t>
            </a:r>
            <a:r>
              <a:rPr lang="pt-BR" sz="2800" b="1" dirty="0" smtClean="0">
                <a:solidFill>
                  <a:srgbClr val="C00000"/>
                </a:solidFill>
              </a:rPr>
              <a:t>1.33-36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8" name="Retângulo 3"/>
          <p:cNvSpPr/>
          <p:nvPr/>
        </p:nvSpPr>
        <p:spPr>
          <a:xfrm>
            <a:off x="830037" y="3015339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4 - É o Messias – esperado (</a:t>
            </a:r>
            <a:r>
              <a:rPr lang="pt-BR" sz="2800" b="1" dirty="0" smtClean="0">
                <a:solidFill>
                  <a:srgbClr val="C00000"/>
                </a:solidFill>
              </a:rPr>
              <a:t>1.37-42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4195431"/>
            <a:ext cx="9144000" cy="16498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V41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 Ele achou primeiro o seu próprio irmão, Simão, a quem disse: Achamos </a:t>
            </a:r>
            <a:r>
              <a:rPr lang="pt-BR" sz="32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Messias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(que quer dizer Cristo),</a:t>
            </a:r>
          </a:p>
        </p:txBody>
      </p:sp>
    </p:spTree>
    <p:extLst>
      <p:ext uri="{BB962C8B-B14F-4D97-AF65-F5344CB8AC3E}">
        <p14:creationId xmlns:p14="http://schemas.microsoft.com/office/powerpoint/2010/main" val="386792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-7245"/>
            <a:ext cx="9144000" cy="175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Testemunhos que autenticam a superioridade de Cristo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(1.19-51) </a:t>
            </a:r>
            <a:endParaRPr lang="pt-BR" sz="2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824592" y="1654628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1 - Superior a João Batista – profeta (</a:t>
            </a:r>
            <a:r>
              <a:rPr lang="pt-BR" sz="2800" b="1" dirty="0" smtClean="0">
                <a:solidFill>
                  <a:srgbClr val="C00000"/>
                </a:solidFill>
              </a:rPr>
              <a:t>1.19-28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6" name="Retângulo 3"/>
          <p:cNvSpPr/>
          <p:nvPr/>
        </p:nvSpPr>
        <p:spPr>
          <a:xfrm>
            <a:off x="830037" y="2117272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2 - É o cordeiro de Deus – promessa (</a:t>
            </a:r>
            <a:r>
              <a:rPr lang="pt-BR" sz="2800" b="1" dirty="0" smtClean="0">
                <a:solidFill>
                  <a:srgbClr val="C00000"/>
                </a:solidFill>
              </a:rPr>
              <a:t>1.29-32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830037" y="2574470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3 - É o Filho de Deus – divino (</a:t>
            </a:r>
            <a:r>
              <a:rPr lang="pt-BR" sz="2800" b="1" dirty="0" smtClean="0">
                <a:solidFill>
                  <a:srgbClr val="C00000"/>
                </a:solidFill>
              </a:rPr>
              <a:t>1.33-36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8" name="Retângulo 3"/>
          <p:cNvSpPr/>
          <p:nvPr/>
        </p:nvSpPr>
        <p:spPr>
          <a:xfrm>
            <a:off x="830037" y="3015339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4 - É o Messias – esperado (</a:t>
            </a:r>
            <a:r>
              <a:rPr lang="pt-BR" sz="2800" b="1" dirty="0" smtClean="0">
                <a:solidFill>
                  <a:srgbClr val="C00000"/>
                </a:solidFill>
              </a:rPr>
              <a:t>1.37-42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1" name="Retângulo 3"/>
          <p:cNvSpPr/>
          <p:nvPr/>
        </p:nvSpPr>
        <p:spPr>
          <a:xfrm>
            <a:off x="830037" y="3464375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5 - É maior que todas as coisas – exaltação (</a:t>
            </a:r>
            <a:r>
              <a:rPr lang="pt-BR" sz="2800" b="1" dirty="0" smtClean="0">
                <a:solidFill>
                  <a:srgbClr val="C00000"/>
                </a:solidFill>
              </a:rPr>
              <a:t>1.43-51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8164" y="4587317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V51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...E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acrescentou: Em verdade, em verdade vos digo que vereis o céu aberto e os anjos de Deus subindo e descendo sobre o Filho do Homem.</a:t>
            </a:r>
          </a:p>
        </p:txBody>
      </p:sp>
    </p:spTree>
    <p:extLst>
      <p:ext uri="{BB962C8B-B14F-4D97-AF65-F5344CB8AC3E}">
        <p14:creationId xmlns:p14="http://schemas.microsoft.com/office/powerpoint/2010/main" val="308490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-7245"/>
            <a:ext cx="9144000" cy="175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Testemunhos que autenticam a superioridade de Cristo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(1.19-51) </a:t>
            </a:r>
            <a:endParaRPr lang="pt-BR" sz="2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824592" y="1654628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>
                <a:solidFill>
                  <a:schemeClr val="bg1">
                    <a:lumMod val="65000"/>
                  </a:schemeClr>
                </a:solidFill>
              </a:rPr>
              <a:t>1 - Superior a João Batista – profeta (1.19-28)</a:t>
            </a:r>
            <a:endParaRPr lang="pt-BR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Retângulo 3"/>
          <p:cNvSpPr/>
          <p:nvPr/>
        </p:nvSpPr>
        <p:spPr>
          <a:xfrm>
            <a:off x="830037" y="2117272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2 - É o cordeiro de Deus – promessa (</a:t>
            </a:r>
            <a:r>
              <a:rPr lang="pt-BR" sz="2800" b="1" dirty="0" smtClean="0">
                <a:solidFill>
                  <a:srgbClr val="C00000"/>
                </a:solidFill>
              </a:rPr>
              <a:t>1.29-32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830037" y="2574470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>
                <a:solidFill>
                  <a:schemeClr val="bg1">
                    <a:lumMod val="65000"/>
                  </a:schemeClr>
                </a:solidFill>
              </a:rPr>
              <a:t>3 - É o Filho de Deus – divino (1.33-36)</a:t>
            </a:r>
            <a:endParaRPr lang="pt-BR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Retângulo 3"/>
          <p:cNvSpPr/>
          <p:nvPr/>
        </p:nvSpPr>
        <p:spPr>
          <a:xfrm>
            <a:off x="830037" y="3015339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>
                <a:solidFill>
                  <a:schemeClr val="bg1">
                    <a:lumMod val="65000"/>
                  </a:schemeClr>
                </a:solidFill>
              </a:rPr>
              <a:t>4 - É o Messias – esperado (1.37-42)</a:t>
            </a:r>
            <a:endParaRPr lang="pt-BR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Retângulo 3"/>
          <p:cNvSpPr/>
          <p:nvPr/>
        </p:nvSpPr>
        <p:spPr>
          <a:xfrm>
            <a:off x="830037" y="3464375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>
                <a:solidFill>
                  <a:schemeClr val="bg1">
                    <a:lumMod val="65000"/>
                  </a:schemeClr>
                </a:solidFill>
              </a:rPr>
              <a:t>5 - É maior que todas as coisas – exaltação (1.43-51)</a:t>
            </a:r>
            <a:endParaRPr lang="pt-BR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29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8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3721" y="1380134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1.29-32</a:t>
            </a:r>
            <a:endParaRPr lang="pt-BR" sz="7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4592" y="73480"/>
            <a:ext cx="76989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6 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5730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4592" y="73480"/>
            <a:ext cx="76989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6 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3721" y="580034"/>
            <a:ext cx="8205108" cy="1821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é a grande promessa cumprida –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cordeiro de Deus que tira o pecado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2444" y="2286002"/>
            <a:ext cx="9209101" cy="2092881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 </a:t>
            </a:r>
            <a:r>
              <a:rPr lang="pt-BR" sz="5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Jesus é tudo que esperávamos,    </a:t>
            </a:r>
          </a:p>
          <a:p>
            <a:pPr algn="ctr"/>
            <a:r>
              <a:rPr lang="pt-BR" sz="5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pt-BR" sz="5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e é tudo que devemos esperar!  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endParaRPr lang="pt-BR" sz="6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76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90284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Testemunho de João Batista...</a:t>
            </a:r>
            <a:endParaRPr lang="pt-BR" sz="3500" dirty="0"/>
          </a:p>
        </p:txBody>
      </p:sp>
      <p:sp>
        <p:nvSpPr>
          <p:cNvPr id="7" name="Rectangle 6"/>
          <p:cNvSpPr/>
          <p:nvPr/>
        </p:nvSpPr>
        <p:spPr>
          <a:xfrm>
            <a:off x="-7951" y="31993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viu João a Jesus, que vinha para ele, e disse: Eis o Cordeiro de Deus, que tira o pecado do mundo!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82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90284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Testemunho de João Batista...</a:t>
            </a:r>
            <a:endParaRPr lang="pt-BR" sz="3500" dirty="0"/>
          </a:p>
        </p:txBody>
      </p:sp>
      <p:sp>
        <p:nvSpPr>
          <p:cNvPr id="7" name="Rectangle 6"/>
          <p:cNvSpPr/>
          <p:nvPr/>
        </p:nvSpPr>
        <p:spPr>
          <a:xfrm>
            <a:off x="-7951" y="31993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viu João a Jesus, que vinha para ele, e disse: Eis o Cordeiro de Deus, que tira o pecado do mundo!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1992086" y="821226"/>
            <a:ext cx="1771650" cy="250980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81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90284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Testemunho de João Batista...</a:t>
            </a:r>
            <a:endParaRPr lang="pt-BR" sz="3500" dirty="0"/>
          </a:p>
        </p:txBody>
      </p:sp>
      <p:sp>
        <p:nvSpPr>
          <p:cNvPr id="7" name="Rectangle 6"/>
          <p:cNvSpPr/>
          <p:nvPr/>
        </p:nvSpPr>
        <p:spPr>
          <a:xfrm>
            <a:off x="-7951" y="31993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viu João a Jesus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que vinha para ele,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disse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Eis o Cordeiro de Deus, que tira o pecado do mundo!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3763736" y="821227"/>
            <a:ext cx="1143000" cy="2575116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031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90284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Testemunho de João Batista...</a:t>
            </a:r>
            <a:endParaRPr lang="pt-BR" sz="3500" dirty="0"/>
          </a:p>
        </p:txBody>
      </p:sp>
      <p:sp>
        <p:nvSpPr>
          <p:cNvPr id="7" name="Rectangle 6"/>
          <p:cNvSpPr/>
          <p:nvPr/>
        </p:nvSpPr>
        <p:spPr>
          <a:xfrm>
            <a:off x="-7951" y="31993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V30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este a favor de quem eu disse: após mim vem um varão que tem a primazia, porque já existia antes de mim.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70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90284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Testemunho de João Batista...</a:t>
            </a:r>
            <a:endParaRPr lang="pt-BR" sz="3500" dirty="0"/>
          </a:p>
        </p:txBody>
      </p:sp>
      <p:sp>
        <p:nvSpPr>
          <p:cNvPr id="7" name="Rectangle 6"/>
          <p:cNvSpPr/>
          <p:nvPr/>
        </p:nvSpPr>
        <p:spPr>
          <a:xfrm>
            <a:off x="-7951" y="31993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V30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este a favor de quem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 disse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após mim vem um varão que tem a primazia, porque já existia antes de mim.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4098471" y="821226"/>
            <a:ext cx="808265" cy="257511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72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90284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Testemunho de João Batista...</a:t>
            </a:r>
            <a:endParaRPr lang="pt-BR" sz="3500" dirty="0"/>
          </a:p>
        </p:txBody>
      </p:sp>
      <p:sp>
        <p:nvSpPr>
          <p:cNvPr id="7" name="Rectangle 6"/>
          <p:cNvSpPr/>
          <p:nvPr/>
        </p:nvSpPr>
        <p:spPr>
          <a:xfrm>
            <a:off x="-7951" y="31993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V31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 mesmo não o conhecia, mas, a fim de que ele fosse manifestado a Israel, vim, por isso, batizando com água.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66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90284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Testemunho de João Batista...</a:t>
            </a:r>
            <a:endParaRPr lang="pt-BR" sz="3500" dirty="0"/>
          </a:p>
        </p:txBody>
      </p:sp>
      <p:sp>
        <p:nvSpPr>
          <p:cNvPr id="7" name="Rectangle 6"/>
          <p:cNvSpPr/>
          <p:nvPr/>
        </p:nvSpPr>
        <p:spPr>
          <a:xfrm>
            <a:off x="-7951" y="31993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V31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 mesmo não o conhecia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mas, a fim de que ele fosse manifestado a Israel, vim, por isso, batizando com água.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1877786" y="821227"/>
            <a:ext cx="2220686" cy="244448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6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90284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Testemunho de João Batista...</a:t>
            </a:r>
            <a:endParaRPr lang="pt-BR" sz="3500" dirty="0"/>
          </a:p>
        </p:txBody>
      </p:sp>
      <p:sp>
        <p:nvSpPr>
          <p:cNvPr id="7" name="Rectangle 6"/>
          <p:cNvSpPr/>
          <p:nvPr/>
        </p:nvSpPr>
        <p:spPr>
          <a:xfrm>
            <a:off x="-7951" y="31993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V31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 mesmo não o conhecia, mas, a fim de que ele fosse manifestado a Israel,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vim, por isso, batizando com água.</a:t>
            </a:r>
            <a:endParaRPr lang="pt-BR" sz="3200" u="sng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4098472" y="821228"/>
            <a:ext cx="1281792" cy="308130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2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90284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Testemunho de João Batista...</a:t>
            </a:r>
            <a:endParaRPr lang="pt-BR" sz="3500" dirty="0"/>
          </a:p>
        </p:txBody>
      </p:sp>
      <p:sp>
        <p:nvSpPr>
          <p:cNvPr id="7" name="Rectangle 6"/>
          <p:cNvSpPr/>
          <p:nvPr/>
        </p:nvSpPr>
        <p:spPr>
          <a:xfrm>
            <a:off x="-7951" y="3199391"/>
            <a:ext cx="9144000" cy="11462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V32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João testemunhou, dizendo: Vi o Espírito descer do céu como pomba e pousar sobre ele.</a:t>
            </a:r>
            <a:endParaRPr lang="pt-BR" sz="3200" u="sng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47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90284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Testemunho de João Batista...</a:t>
            </a:r>
            <a:endParaRPr lang="pt-BR" sz="3500" dirty="0"/>
          </a:p>
        </p:txBody>
      </p:sp>
      <p:sp>
        <p:nvSpPr>
          <p:cNvPr id="7" name="Rectangle 6"/>
          <p:cNvSpPr/>
          <p:nvPr/>
        </p:nvSpPr>
        <p:spPr>
          <a:xfrm>
            <a:off x="-7951" y="3199391"/>
            <a:ext cx="9144000" cy="11462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V32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João testemunhou,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dizendo: Vi o Espírito descer do céu como pomba e pousar sobre ele.</a:t>
            </a:r>
            <a:endParaRPr lang="pt-BR" sz="3200" u="sng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1975757" y="821229"/>
            <a:ext cx="2122715" cy="249347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823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4592" y="73480"/>
            <a:ext cx="76989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6 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3721" y="580034"/>
            <a:ext cx="8205108" cy="1821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é a grande promessa cumprida –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cordeiro de Deus que tira o pecado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2444" y="2286002"/>
            <a:ext cx="9209101" cy="2092881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 </a:t>
            </a:r>
            <a:r>
              <a:rPr lang="pt-BR" sz="5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Jesus é tudo que esperávamos,    </a:t>
            </a:r>
          </a:p>
          <a:p>
            <a:pPr algn="ctr"/>
            <a:r>
              <a:rPr lang="pt-BR" sz="5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pt-BR" sz="5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e é tudo que devemos esperar!  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endParaRPr lang="pt-BR" sz="6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8984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a promessa escatológica.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viu João a Jesus, que vinha para ele, e disse: Eis o Cordeiro de Deus, que tira o pecado do mundo!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9176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a promessa escatológica.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viu João a Jesus, que vinha para ele, e disse: Eis o Cordeiro de Deus, que tira o pecado do mundo!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8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a promessa escatológica.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viu João a Jesus, que vinha para ele, e disse: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Eis o Cordeiro de Deus,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tira o pecado do mundo!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793" y="761784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Cordeiro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1894113" y="1523568"/>
            <a:ext cx="4446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Abrão e Deus (</a:t>
            </a:r>
            <a:r>
              <a:rPr lang="pt-BR" sz="3500" i="1" dirty="0" smtClean="0">
                <a:solidFill>
                  <a:srgbClr val="C00000"/>
                </a:solidFill>
              </a:rPr>
              <a:t>pacto</a:t>
            </a:r>
            <a:r>
              <a:rPr lang="pt-BR" sz="3500" i="1" dirty="0" smtClean="0"/>
              <a:t>)</a:t>
            </a:r>
            <a:endParaRPr lang="pt-BR" sz="3500" i="1" dirty="0"/>
          </a:p>
        </p:txBody>
      </p:sp>
      <p:sp>
        <p:nvSpPr>
          <p:cNvPr id="9" name="Rectangle 8"/>
          <p:cNvSpPr/>
          <p:nvPr/>
        </p:nvSpPr>
        <p:spPr>
          <a:xfrm>
            <a:off x="1894112" y="2071321"/>
            <a:ext cx="7249887" cy="2376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Gn 15.8-9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700" dirty="0" smtClea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“Perguntou-lhe </a:t>
            </a:r>
            <a:r>
              <a:rPr lang="pt-BR" sz="2700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Abrão: SENHOR </a:t>
            </a:r>
            <a:r>
              <a:rPr lang="pt-BR" sz="2700" dirty="0" smtClea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Deus, como </a:t>
            </a:r>
            <a:r>
              <a:rPr lang="pt-BR" sz="2700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saberei que hei de </a:t>
            </a:r>
            <a:r>
              <a:rPr lang="pt-BR" sz="2700" dirty="0" smtClea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possuí-la?  </a:t>
            </a:r>
            <a:r>
              <a:rPr lang="pt-BR" sz="2700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Respondeu-lhe: Toma-me uma </a:t>
            </a:r>
            <a:r>
              <a:rPr lang="pt-BR" sz="2700" u="sng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novilha</a:t>
            </a:r>
            <a:r>
              <a:rPr lang="pt-BR" sz="2700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uma </a:t>
            </a:r>
            <a:r>
              <a:rPr lang="pt-BR" sz="2700" u="sng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cabra</a:t>
            </a:r>
            <a:r>
              <a:rPr lang="pt-BR" sz="2700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um </a:t>
            </a:r>
            <a:r>
              <a:rPr lang="pt-BR" sz="2700" u="sng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cordeiro</a:t>
            </a:r>
            <a:r>
              <a:rPr lang="pt-BR" sz="2700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cada qual de três anos, uma </a:t>
            </a:r>
            <a:r>
              <a:rPr lang="pt-BR" sz="2700" u="sng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rola</a:t>
            </a:r>
            <a:r>
              <a:rPr lang="pt-BR" sz="2700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um </a:t>
            </a:r>
            <a:r>
              <a:rPr lang="pt-BR" sz="2700" u="sng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pombinho</a:t>
            </a:r>
            <a:r>
              <a:rPr lang="pt-BR" sz="2700" dirty="0" smtClea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700" dirty="0">
              <a:solidFill>
                <a:schemeClr val="bg1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24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a promessa escatológica.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viu João a Jesus, que vinha para ele, e disse: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Eis o Cordeiro de Deus,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tira o pecado do mundo!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793" y="761784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Cordeiro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1894113" y="1523568"/>
            <a:ext cx="44468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Abrão e Deus (</a:t>
            </a:r>
            <a:r>
              <a:rPr lang="pt-BR" sz="3500" i="1" dirty="0" smtClean="0">
                <a:solidFill>
                  <a:srgbClr val="C00000"/>
                </a:solidFill>
              </a:rPr>
              <a:t>pacto</a:t>
            </a:r>
            <a:r>
              <a:rPr lang="pt-BR" sz="3500" i="1" dirty="0" smtClean="0"/>
              <a:t>)</a:t>
            </a:r>
            <a:endParaRPr lang="pt-BR" sz="3500" i="1" dirty="0"/>
          </a:p>
        </p:txBody>
      </p:sp>
      <p:sp>
        <p:nvSpPr>
          <p:cNvPr id="9" name="Rectangle 8"/>
          <p:cNvSpPr/>
          <p:nvPr/>
        </p:nvSpPr>
        <p:spPr>
          <a:xfrm>
            <a:off x="1894112" y="2071321"/>
            <a:ext cx="7249887" cy="2376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Gn 15.8-9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“Perguntou-lhe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Abrão: SENHOR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Deus, como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saberei que hei de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possuí-la? 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Respondeu-lhe: Toma-me uma </a:t>
            </a:r>
            <a:r>
              <a:rPr lang="pt-BR" sz="27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novilha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uma </a:t>
            </a:r>
            <a:r>
              <a:rPr lang="pt-BR" sz="27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cabra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um </a:t>
            </a:r>
            <a:r>
              <a:rPr lang="pt-BR" sz="27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cordeiro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cada qual de três anos, uma </a:t>
            </a:r>
            <a:r>
              <a:rPr lang="pt-BR" sz="27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rola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um </a:t>
            </a:r>
            <a:r>
              <a:rPr lang="pt-BR" sz="27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pombinho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7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45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a promessa escatológica.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viu João a Jesus, que vinha para ele, e disse: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Eis o Cordeiro de Deus,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tira o pecado do mundo!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793" y="761784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Cordeiro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1894113" y="1523568"/>
            <a:ext cx="62620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Abrão e Isaque (</a:t>
            </a:r>
            <a:r>
              <a:rPr lang="pt-BR" sz="3500" i="1" dirty="0" smtClean="0">
                <a:solidFill>
                  <a:srgbClr val="C00000"/>
                </a:solidFill>
              </a:rPr>
              <a:t>holocausto</a:t>
            </a:r>
            <a:r>
              <a:rPr lang="pt-BR" sz="3500" i="1" dirty="0" smtClean="0"/>
              <a:t>) </a:t>
            </a:r>
            <a:endParaRPr lang="pt-BR" sz="3500" i="1" dirty="0"/>
          </a:p>
        </p:txBody>
      </p:sp>
      <p:sp>
        <p:nvSpPr>
          <p:cNvPr id="9" name="Rectangle 8"/>
          <p:cNvSpPr/>
          <p:nvPr/>
        </p:nvSpPr>
        <p:spPr>
          <a:xfrm>
            <a:off x="1894112" y="2071321"/>
            <a:ext cx="7249887" cy="1870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Gn 22.7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700" dirty="0" smtClea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“Quando </a:t>
            </a:r>
            <a:r>
              <a:rPr lang="pt-BR" sz="2700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Isaque disse a Abraão, seu pai: Meu pai! Respondeu Abraão: Eis-me aqui, meu filho! Perguntou-lhe Isaque: Eis o fogo e a lenha, mas onde está o cordeiro para o holocausto</a:t>
            </a:r>
            <a:r>
              <a:rPr lang="pt-BR" sz="2700" dirty="0" smtClea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?”</a:t>
            </a:r>
            <a:endParaRPr lang="pt-BR" sz="2700" dirty="0">
              <a:solidFill>
                <a:schemeClr val="bg1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32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a promessa escatológica.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viu João a Jesus, que vinha para ele, e disse: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Eis o Cordeiro de Deus,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tira o pecado do mundo!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793" y="761784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Cordeiro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1894113" y="1523568"/>
            <a:ext cx="62620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Abrão e Isaque (</a:t>
            </a:r>
            <a:r>
              <a:rPr lang="pt-BR" sz="3500" i="1" dirty="0" smtClean="0">
                <a:solidFill>
                  <a:srgbClr val="C00000"/>
                </a:solidFill>
              </a:rPr>
              <a:t>holocausto</a:t>
            </a:r>
            <a:r>
              <a:rPr lang="pt-BR" sz="3500" i="1" dirty="0" smtClean="0"/>
              <a:t>) </a:t>
            </a:r>
            <a:endParaRPr lang="pt-BR" sz="3500" i="1" dirty="0"/>
          </a:p>
        </p:txBody>
      </p:sp>
      <p:sp>
        <p:nvSpPr>
          <p:cNvPr id="9" name="Rectangle 8"/>
          <p:cNvSpPr/>
          <p:nvPr/>
        </p:nvSpPr>
        <p:spPr>
          <a:xfrm>
            <a:off x="1894112" y="2071321"/>
            <a:ext cx="7249887" cy="1870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Gn 22.7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“Quando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Isaque disse a Abraão, seu pai: Meu pai! Respondeu Abraão: Eis-me aqui, meu filho! Perguntou-lhe Isaque: Eis o fogo e a lenha, mas onde está o </a:t>
            </a:r>
            <a:r>
              <a:rPr lang="pt-BR" sz="27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cordeiro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o holocausto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?”</a:t>
            </a:r>
            <a:endParaRPr lang="pt-BR" sz="27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69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a promessa escatológica.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viu João a Jesus, que vinha para ele, e disse: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Eis o Cordeiro de Deus,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tira o pecado do mundo!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793" y="761784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Cordeiro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1894112" y="1523568"/>
            <a:ext cx="71274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Oferta no tabernáculo (</a:t>
            </a:r>
            <a:r>
              <a:rPr lang="pt-BR" sz="3500" i="1" dirty="0" smtClean="0">
                <a:solidFill>
                  <a:srgbClr val="C00000"/>
                </a:solidFill>
              </a:rPr>
              <a:t>propiciatório</a:t>
            </a:r>
            <a:r>
              <a:rPr lang="pt-BR" sz="3500" i="1" dirty="0" smtClean="0"/>
              <a:t>) </a:t>
            </a:r>
            <a:endParaRPr lang="pt-BR" sz="3500" i="1" dirty="0"/>
          </a:p>
        </p:txBody>
      </p:sp>
      <p:sp>
        <p:nvSpPr>
          <p:cNvPr id="9" name="Rectangle 8"/>
          <p:cNvSpPr/>
          <p:nvPr/>
        </p:nvSpPr>
        <p:spPr>
          <a:xfrm>
            <a:off x="1894112" y="2071321"/>
            <a:ext cx="7249887" cy="14261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Lv 16.3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700" dirty="0" smtClea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“Entrará </a:t>
            </a:r>
            <a:r>
              <a:rPr lang="pt-BR" sz="2700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Arão no santuário com isto: um novilho, para oferta pelo pecado, e um carneiro, para holocausto</a:t>
            </a:r>
            <a:r>
              <a:rPr lang="pt-BR" sz="2700" dirty="0" smtClea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700" dirty="0">
              <a:solidFill>
                <a:schemeClr val="bg1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94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a promessa escatológica.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viu João a Jesus, que vinha para ele, e disse: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Eis o Cordeiro de Deus,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tira o pecado do mundo!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793" y="761784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Cordeiro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1894112" y="1523568"/>
            <a:ext cx="71274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Oferta no tabernáculo (</a:t>
            </a:r>
            <a:r>
              <a:rPr lang="pt-BR" sz="3500" i="1" dirty="0" smtClean="0">
                <a:solidFill>
                  <a:srgbClr val="C00000"/>
                </a:solidFill>
              </a:rPr>
              <a:t>propiciatório</a:t>
            </a:r>
            <a:r>
              <a:rPr lang="pt-BR" sz="3500" i="1" dirty="0" smtClean="0"/>
              <a:t>) </a:t>
            </a:r>
            <a:endParaRPr lang="pt-BR" sz="3500" i="1" dirty="0"/>
          </a:p>
        </p:txBody>
      </p:sp>
      <p:sp>
        <p:nvSpPr>
          <p:cNvPr id="9" name="Rectangle 8"/>
          <p:cNvSpPr/>
          <p:nvPr/>
        </p:nvSpPr>
        <p:spPr>
          <a:xfrm>
            <a:off x="1894112" y="2071321"/>
            <a:ext cx="7249887" cy="14261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Lv 16.3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“Entrará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Arão no santuário com isto: um </a:t>
            </a:r>
            <a:r>
              <a:rPr lang="pt-BR" sz="27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novilho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para oferta pelo pecado, e um </a:t>
            </a:r>
            <a:r>
              <a:rPr lang="pt-BR" sz="27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carneiro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para holocausto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7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7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a promessa escatológica.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viu João a Jesus, que vinha para ele, e disse: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Eis o Cordeiro de Deus,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tira o pecado do mundo!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793" y="761784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Cordeiro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1894112" y="1523568"/>
            <a:ext cx="71274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Enviado ao deserto (</a:t>
            </a:r>
            <a:r>
              <a:rPr lang="pt-BR" sz="3500" i="1" dirty="0" smtClean="0">
                <a:solidFill>
                  <a:srgbClr val="C00000"/>
                </a:solidFill>
              </a:rPr>
              <a:t>expiatório</a:t>
            </a:r>
            <a:r>
              <a:rPr lang="pt-BR" sz="3500" i="1" dirty="0" smtClean="0"/>
              <a:t>) </a:t>
            </a:r>
            <a:endParaRPr lang="pt-BR" sz="3500" i="1" dirty="0"/>
          </a:p>
        </p:txBody>
      </p:sp>
      <p:sp>
        <p:nvSpPr>
          <p:cNvPr id="9" name="Rectangle 8"/>
          <p:cNvSpPr/>
          <p:nvPr/>
        </p:nvSpPr>
        <p:spPr>
          <a:xfrm>
            <a:off x="1894112" y="2071321"/>
            <a:ext cx="7249887" cy="18510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Lv 16.10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dirty="0" smtClea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“Mas o bode sobre que cair a sorte para bode emissário será apresentado vivo perante o SENHOR, para fazer expiação por meio dele e enviá-lo ao deserto como bode emissário.”</a:t>
            </a:r>
            <a:endParaRPr lang="pt-BR" sz="2700" dirty="0">
              <a:solidFill>
                <a:schemeClr val="bg1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33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a promessa escatológica.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viu João a Jesus, que vinha para ele, e disse: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Eis o Cordeiro de Deus,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tira o pecado do mundo!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793" y="761784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Cordeiro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1894112" y="1523568"/>
            <a:ext cx="71274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Enviado ao deserto (</a:t>
            </a:r>
            <a:r>
              <a:rPr lang="pt-BR" sz="3500" i="1" dirty="0" smtClean="0">
                <a:solidFill>
                  <a:srgbClr val="C00000"/>
                </a:solidFill>
              </a:rPr>
              <a:t>expiatório</a:t>
            </a:r>
            <a:r>
              <a:rPr lang="pt-BR" sz="3500" i="1" dirty="0" smtClean="0"/>
              <a:t>) </a:t>
            </a:r>
            <a:endParaRPr lang="pt-BR" sz="3500" i="1" dirty="0"/>
          </a:p>
        </p:txBody>
      </p:sp>
      <p:sp>
        <p:nvSpPr>
          <p:cNvPr id="9" name="Rectangle 8"/>
          <p:cNvSpPr/>
          <p:nvPr/>
        </p:nvSpPr>
        <p:spPr>
          <a:xfrm>
            <a:off x="1894112" y="2071321"/>
            <a:ext cx="7249887" cy="1870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Lv 16.10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“Mas o </a:t>
            </a:r>
            <a:r>
              <a:rPr lang="pt-BR" sz="27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bode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sobre que cair a sorte para </a:t>
            </a:r>
            <a:r>
              <a:rPr lang="pt-BR" sz="27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bode emissário 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será apresentado vivo perante o SENHOR, para fazer expiação por meio dele e enviá-lo ao deserto como </a:t>
            </a:r>
            <a:r>
              <a:rPr lang="pt-BR" sz="27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bode emissário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7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1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a promessa escatológica.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viu João a Jesus, que vinha para ele, e disse: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Eis o Cordeiro de Deus,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tira o pecado do mundo!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793" y="761784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Cordeiro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1894112" y="1523568"/>
            <a:ext cx="71274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Sacrifício pascal  (</a:t>
            </a:r>
            <a:r>
              <a:rPr lang="pt-BR" sz="3500" i="1" dirty="0" smtClean="0">
                <a:solidFill>
                  <a:srgbClr val="C00000"/>
                </a:solidFill>
              </a:rPr>
              <a:t>redenção</a:t>
            </a:r>
            <a:r>
              <a:rPr lang="pt-BR" sz="3500" i="1" dirty="0" smtClean="0"/>
              <a:t>) </a:t>
            </a:r>
            <a:endParaRPr lang="pt-BR" sz="3500" i="1" dirty="0"/>
          </a:p>
        </p:txBody>
      </p:sp>
      <p:sp>
        <p:nvSpPr>
          <p:cNvPr id="9" name="Rectangle 8"/>
          <p:cNvSpPr/>
          <p:nvPr/>
        </p:nvSpPr>
        <p:spPr>
          <a:xfrm>
            <a:off x="1894112" y="2071321"/>
            <a:ext cx="7249887" cy="1870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12.3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dirty="0" smtClea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“Falai </a:t>
            </a:r>
            <a:r>
              <a:rPr lang="pt-BR" sz="2700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toda a congregação de Israel, dizendo: Aos dez deste mês, cada um tomará para si um </a:t>
            </a:r>
            <a:r>
              <a:rPr lang="pt-BR" sz="2700" u="sng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cordeiro</a:t>
            </a:r>
            <a:r>
              <a:rPr lang="pt-BR" sz="2700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segundo a casa dos pais, um cordeiro para cada família</a:t>
            </a:r>
            <a:r>
              <a:rPr lang="pt-BR" sz="2700" dirty="0" smtClea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700" dirty="0">
              <a:solidFill>
                <a:schemeClr val="bg1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93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a promessa escatológica.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viu João a Jesus, que vinha para ele, e disse: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Eis o Cordeiro de Deus,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tira o pecado do mundo!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793" y="761784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Cordeiro</a:t>
            </a:r>
            <a:endParaRPr lang="pt-BR" sz="3500" dirty="0"/>
          </a:p>
        </p:txBody>
      </p:sp>
      <p:sp>
        <p:nvSpPr>
          <p:cNvPr id="8" name="TextBox 7"/>
          <p:cNvSpPr txBox="1"/>
          <p:nvPr/>
        </p:nvSpPr>
        <p:spPr>
          <a:xfrm>
            <a:off x="1894112" y="1523568"/>
            <a:ext cx="71274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Sacrifício pascal  (</a:t>
            </a:r>
            <a:r>
              <a:rPr lang="pt-BR" sz="3500" i="1" dirty="0" smtClean="0">
                <a:solidFill>
                  <a:srgbClr val="C00000"/>
                </a:solidFill>
              </a:rPr>
              <a:t>redenção</a:t>
            </a:r>
            <a:r>
              <a:rPr lang="pt-BR" sz="3500" i="1" dirty="0" smtClean="0"/>
              <a:t>) </a:t>
            </a:r>
            <a:endParaRPr lang="pt-BR" sz="3500" i="1" dirty="0"/>
          </a:p>
        </p:txBody>
      </p:sp>
      <p:sp>
        <p:nvSpPr>
          <p:cNvPr id="9" name="Rectangle 8"/>
          <p:cNvSpPr/>
          <p:nvPr/>
        </p:nvSpPr>
        <p:spPr>
          <a:xfrm>
            <a:off x="1894112" y="2071321"/>
            <a:ext cx="7249887" cy="1870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12.3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“Falai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toda a congregação de Israel, dizendo: Aos dez deste mês, cada um tomará para si um </a:t>
            </a:r>
            <a:r>
              <a:rPr lang="pt-BR" sz="27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cordeiro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segundo a casa dos pais, um cordeiro para cada família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7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1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a promessa escatológica.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viu João a Jesus, que vinha para ele, e disse: Eis o Cordeiro de Deus,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tira o pecado do mundo!</a:t>
            </a:r>
            <a:endParaRPr lang="pt-BR" sz="3200" u="sng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793" y="761784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Cordeiro</a:t>
            </a:r>
            <a:endParaRPr lang="pt-BR" sz="3500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" y="1273412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Que tira o pecado</a:t>
            </a:r>
            <a:endParaRPr lang="pt-BR" sz="3500" dirty="0"/>
          </a:p>
        </p:txBody>
      </p:sp>
      <p:sp>
        <p:nvSpPr>
          <p:cNvPr id="12" name="TextBox 11"/>
          <p:cNvSpPr txBox="1"/>
          <p:nvPr/>
        </p:nvSpPr>
        <p:spPr>
          <a:xfrm>
            <a:off x="1894112" y="2103232"/>
            <a:ext cx="71274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Paulo</a:t>
            </a:r>
            <a:endParaRPr lang="pt-BR" sz="3500" i="1" dirty="0"/>
          </a:p>
        </p:txBody>
      </p:sp>
      <p:sp>
        <p:nvSpPr>
          <p:cNvPr id="13" name="Rectangle 12"/>
          <p:cNvSpPr/>
          <p:nvPr/>
        </p:nvSpPr>
        <p:spPr>
          <a:xfrm>
            <a:off x="1894112" y="2650985"/>
            <a:ext cx="7249887" cy="1870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1Co 5.7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700" dirty="0" smtClea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“Lançai </a:t>
            </a:r>
            <a:r>
              <a:rPr lang="pt-BR" sz="2700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fora o velho fermento, para que sejais nova massa, como sois, de fato, sem fermento. Pois também </a:t>
            </a:r>
            <a:r>
              <a:rPr lang="pt-BR" sz="2700" u="sng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Cristo, nosso Cordeiro pascal, foi imolado</a:t>
            </a:r>
            <a:r>
              <a:rPr lang="pt-BR" sz="2700" dirty="0" smtClea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700" dirty="0">
              <a:solidFill>
                <a:schemeClr val="bg1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8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a promessa escatológica.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viu João a Jesus, que vinha para ele, e disse: Eis o Cordeiro de Deus,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tira o pecado do mundo!</a:t>
            </a:r>
            <a:endParaRPr lang="pt-BR" sz="3200" u="sng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793" y="761784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Cordeiro</a:t>
            </a:r>
            <a:endParaRPr lang="pt-BR" sz="3500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" y="1273412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Que tira o pecado</a:t>
            </a:r>
            <a:endParaRPr lang="pt-BR" sz="3500" dirty="0"/>
          </a:p>
        </p:txBody>
      </p:sp>
      <p:sp>
        <p:nvSpPr>
          <p:cNvPr id="12" name="TextBox 11"/>
          <p:cNvSpPr txBox="1"/>
          <p:nvPr/>
        </p:nvSpPr>
        <p:spPr>
          <a:xfrm>
            <a:off x="1894112" y="2103232"/>
            <a:ext cx="71274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Paulo</a:t>
            </a:r>
            <a:endParaRPr lang="pt-BR" sz="3500" i="1" dirty="0"/>
          </a:p>
        </p:txBody>
      </p:sp>
      <p:sp>
        <p:nvSpPr>
          <p:cNvPr id="13" name="Rectangle 12"/>
          <p:cNvSpPr/>
          <p:nvPr/>
        </p:nvSpPr>
        <p:spPr>
          <a:xfrm>
            <a:off x="1894112" y="2650985"/>
            <a:ext cx="7249887" cy="1870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7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1Co 5.7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“Lançai </a:t>
            </a:r>
            <a:r>
              <a:rPr lang="pt-BR" sz="27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fora o velho fermento, para que sejais nova massa, como sois, de fato, sem fermento. Pois também </a:t>
            </a:r>
            <a:r>
              <a:rPr lang="pt-BR" sz="27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Cristo, nosso Cordeiro pascal, foi imolado</a:t>
            </a:r>
            <a:r>
              <a:rPr lang="pt-BR" sz="27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7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1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a promessa escatológica.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viu João a Jesus, que vinha para ele, e disse: Eis o Cordeiro de Deus,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tira o pecado do mundo!</a:t>
            </a:r>
            <a:endParaRPr lang="pt-BR" sz="3200" u="sng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793" y="761784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Cordeiro</a:t>
            </a:r>
            <a:endParaRPr lang="pt-BR" sz="3500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" y="1273412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Que tira o pecado</a:t>
            </a:r>
            <a:endParaRPr lang="pt-BR" sz="3500" dirty="0"/>
          </a:p>
        </p:txBody>
      </p:sp>
      <p:sp>
        <p:nvSpPr>
          <p:cNvPr id="12" name="TextBox 11"/>
          <p:cNvSpPr txBox="1"/>
          <p:nvPr/>
        </p:nvSpPr>
        <p:spPr>
          <a:xfrm>
            <a:off x="1894112" y="2005260"/>
            <a:ext cx="71274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Pedro</a:t>
            </a:r>
            <a:endParaRPr lang="pt-BR" sz="3500" i="1" dirty="0"/>
          </a:p>
        </p:txBody>
      </p:sp>
      <p:sp>
        <p:nvSpPr>
          <p:cNvPr id="13" name="Rectangle 12"/>
          <p:cNvSpPr/>
          <p:nvPr/>
        </p:nvSpPr>
        <p:spPr>
          <a:xfrm>
            <a:off x="1355272" y="2553013"/>
            <a:ext cx="7788728" cy="22139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1Pe 1.18-19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dirty="0" smtClea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“...fostes resgatados..., mas </a:t>
            </a:r>
            <a:r>
              <a:rPr lang="pt-BR" sz="2600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pelo precioso sangue, como de </a:t>
            </a:r>
            <a:r>
              <a:rPr lang="pt-BR" sz="2600" u="sng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cordeiro sem defeito e sem mácula, o sangue de Cristo</a:t>
            </a:r>
            <a:r>
              <a:rPr lang="pt-BR" sz="2600" u="sng" dirty="0" smtClea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u="sng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conhecido, com efeito, antes da </a:t>
            </a:r>
            <a:r>
              <a:rPr lang="pt-BR" sz="2600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fundação do mundo, porém </a:t>
            </a:r>
            <a:r>
              <a:rPr lang="pt-BR" sz="2600" u="sng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manifestado no fim dos tempos</a:t>
            </a:r>
            <a:r>
              <a:rPr lang="pt-BR" sz="2600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por amor de </a:t>
            </a:r>
            <a:r>
              <a:rPr lang="pt-BR" sz="2600" dirty="0" smtClea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vós”</a:t>
            </a:r>
            <a:endParaRPr lang="pt-BR" sz="2600" dirty="0">
              <a:solidFill>
                <a:schemeClr val="bg1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00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a promessa escatológica.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viu João a Jesus, que vinha para ele, e disse: Eis o Cordeiro de Deus,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tira o pecado do mundo!</a:t>
            </a:r>
            <a:endParaRPr lang="pt-BR" sz="3200" u="sng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793" y="761784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Cordeiro</a:t>
            </a:r>
            <a:endParaRPr lang="pt-BR" sz="3500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" y="1273412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Que tira o pecado</a:t>
            </a:r>
            <a:endParaRPr lang="pt-BR" sz="3500" dirty="0"/>
          </a:p>
        </p:txBody>
      </p:sp>
      <p:sp>
        <p:nvSpPr>
          <p:cNvPr id="12" name="TextBox 11"/>
          <p:cNvSpPr txBox="1"/>
          <p:nvPr/>
        </p:nvSpPr>
        <p:spPr>
          <a:xfrm>
            <a:off x="1894112" y="2005260"/>
            <a:ext cx="71274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Pedro</a:t>
            </a:r>
            <a:endParaRPr lang="pt-BR" sz="3500" i="1" dirty="0"/>
          </a:p>
        </p:txBody>
      </p:sp>
      <p:sp>
        <p:nvSpPr>
          <p:cNvPr id="13" name="Rectangle 12"/>
          <p:cNvSpPr/>
          <p:nvPr/>
        </p:nvSpPr>
        <p:spPr>
          <a:xfrm>
            <a:off x="1355272" y="2553013"/>
            <a:ext cx="7788728" cy="22139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1Pe 1.18-19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“...fostes resgatados..., mas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pelo precioso sangue, como de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cordeiro sem defeito e sem mácula, o sangue de Cristo</a:t>
            </a:r>
            <a:r>
              <a:rPr lang="pt-BR" sz="26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conhecido, com efeito, antes da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fundação do mundo, porém </a:t>
            </a:r>
            <a:r>
              <a:rPr lang="pt-BR" sz="2600" u="sng" dirty="0">
                <a:solidFill>
                  <a:srgbClr val="0070C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manifestado no fim dos tempos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por amor de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vós”</a:t>
            </a:r>
            <a:endParaRPr lang="pt-BR" sz="26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79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a promessa escatológica.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viu João a Jesus, que vinha para ele, e disse: Eis o Cordeiro de Deus,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tira o pecado do mundo!</a:t>
            </a:r>
            <a:endParaRPr lang="pt-BR" sz="3200" u="sng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793" y="761784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Cordeiro</a:t>
            </a:r>
            <a:endParaRPr lang="pt-BR" sz="3500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" y="1273412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Que tira o pecado</a:t>
            </a:r>
            <a:endParaRPr lang="pt-BR" sz="3500" dirty="0"/>
          </a:p>
        </p:txBody>
      </p:sp>
      <p:sp>
        <p:nvSpPr>
          <p:cNvPr id="12" name="TextBox 11"/>
          <p:cNvSpPr txBox="1"/>
          <p:nvPr/>
        </p:nvSpPr>
        <p:spPr>
          <a:xfrm>
            <a:off x="1894112" y="2005260"/>
            <a:ext cx="71274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João</a:t>
            </a:r>
            <a:endParaRPr lang="pt-BR" sz="3500" i="1" dirty="0"/>
          </a:p>
        </p:txBody>
      </p:sp>
      <p:sp>
        <p:nvSpPr>
          <p:cNvPr id="13" name="Rectangle 12"/>
          <p:cNvSpPr/>
          <p:nvPr/>
        </p:nvSpPr>
        <p:spPr>
          <a:xfrm>
            <a:off x="1355272" y="2553013"/>
            <a:ext cx="7788728" cy="13767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 5.12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pt-BR" sz="2600" dirty="0" smtClea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“proclamando </a:t>
            </a:r>
            <a:r>
              <a:rPr lang="pt-BR" sz="2600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grande voz: Digno é o </a:t>
            </a:r>
            <a:r>
              <a:rPr lang="pt-BR" sz="2600" u="sng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Cordeiro</a:t>
            </a:r>
            <a:r>
              <a:rPr lang="pt-BR" sz="2600" dirty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foi morto de receber o poder, e riqueza, e sabedoria, e força, e honra, e glória, e louvor</a:t>
            </a:r>
            <a:r>
              <a:rPr lang="pt-BR" sz="2600" dirty="0" smtClea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600" dirty="0">
              <a:solidFill>
                <a:schemeClr val="bg1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a promessa escatológica.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viu João a Jesus, que vinha para ele, e disse: Eis o Cordeiro de Deus,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tira o pecado do mundo!</a:t>
            </a:r>
            <a:endParaRPr lang="pt-BR" sz="3200" u="sng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793" y="761784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Cordeiro</a:t>
            </a:r>
            <a:endParaRPr lang="pt-BR" sz="3500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" y="1273412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Que tira o pecado</a:t>
            </a:r>
            <a:endParaRPr lang="pt-BR" sz="3500" dirty="0"/>
          </a:p>
        </p:txBody>
      </p:sp>
      <p:sp>
        <p:nvSpPr>
          <p:cNvPr id="12" name="TextBox 11"/>
          <p:cNvSpPr txBox="1"/>
          <p:nvPr/>
        </p:nvSpPr>
        <p:spPr>
          <a:xfrm>
            <a:off x="1894112" y="2005260"/>
            <a:ext cx="71274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i="1" dirty="0" smtClean="0"/>
              <a:t>João</a:t>
            </a:r>
            <a:endParaRPr lang="pt-BR" sz="3500" i="1" dirty="0"/>
          </a:p>
        </p:txBody>
      </p:sp>
      <p:sp>
        <p:nvSpPr>
          <p:cNvPr id="13" name="Rectangle 12"/>
          <p:cNvSpPr/>
          <p:nvPr/>
        </p:nvSpPr>
        <p:spPr>
          <a:xfrm>
            <a:off x="1355272" y="2553013"/>
            <a:ext cx="7788728" cy="13767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 5.12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“proclamando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grande voz: Digno é o </a:t>
            </a:r>
            <a:r>
              <a:rPr lang="pt-BR" sz="26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Cordeiro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foi morto de receber o poder, e riqueza, e sabedoria, e força, e honra, e glória, e louvor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26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1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a promessa escatológica.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V29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dia seguinte,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viu João a Jesus,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vinha para ele,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disse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Eis o Cordeiro de Deus, que tira o pecado do mundo!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793" y="761784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Cordeiro</a:t>
            </a:r>
            <a:endParaRPr lang="pt-BR" sz="3500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" y="1273412"/>
            <a:ext cx="5763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Que tira o pecado</a:t>
            </a:r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420579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4592" y="73480"/>
            <a:ext cx="76989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6 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3721" y="580034"/>
            <a:ext cx="8205108" cy="1821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é a grande promessa cumprida –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cordeiro de Deus que tira o pecado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2444" y="2286002"/>
            <a:ext cx="9209101" cy="2092881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 </a:t>
            </a:r>
            <a:r>
              <a:rPr lang="pt-BR" sz="5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Jesus é tudo que esperávamos,    </a:t>
            </a:r>
          </a:p>
          <a:p>
            <a:pPr algn="ctr"/>
            <a:r>
              <a:rPr lang="pt-BR" sz="5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pt-BR" sz="5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e é tudo que devemos esperar!  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endParaRPr lang="pt-BR" sz="6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4803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2- Alvo da anunciação/ pregação.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V30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este a favor de quem eu disse: após mim vem um varão que tem a primazia, porque já existia antes de mim.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392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2- Alvo da anunciação/ pregação.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V30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este a favor de quem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 disse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após mim vem um varão que tem a primazia, porque já existia antes de mim.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767443" y="3768371"/>
            <a:ext cx="5300253" cy="947651"/>
          </a:xfrm>
          <a:prstGeom prst="wedgeRoundRectCallout">
            <a:avLst>
              <a:gd name="adj1" fmla="val 33404"/>
              <a:gd name="adj2" fmla="val 8706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solidFill>
                  <a:schemeClr val="tx1"/>
                </a:solidFill>
              </a:rPr>
              <a:t>Verbo concluído no passado - aoristo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490334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V19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“Este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foi o testemunho de João, </a:t>
            </a:r>
            <a:r>
              <a:rPr lang="pt-BR" sz="3200" i="1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os judeus lhe enviaram de Jerusalém sacerdotes e levitas para lhe perguntarem: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és tu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?”</a:t>
            </a:r>
            <a:endParaRPr lang="pt-BR" sz="32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60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2- Alvo da anunciação/ pregação.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V30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este a favor de quem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 disse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após mim vem um varão que tem a primazia, porque já existia antes de mim.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767443" y="3768371"/>
            <a:ext cx="5300253" cy="947651"/>
          </a:xfrm>
          <a:prstGeom prst="wedgeRoundRectCallout">
            <a:avLst>
              <a:gd name="adj1" fmla="val 33404"/>
              <a:gd name="adj2" fmla="val 8706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solidFill>
                  <a:schemeClr val="tx1"/>
                </a:solidFill>
              </a:rPr>
              <a:t>Verbo concluído no passado - aoristo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111281"/>
            <a:ext cx="9144000" cy="21767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V15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“João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testemunha a respeito dele e exclama: Este é o de quem eu disse: o que vem depois de mim tem, contudo, a primazia, porquanto já existia antes de mim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32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145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2- Alvo da anunciação/ pregação.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V30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este a favor de quem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 disse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após mim vem um varão que tem a primazia, porque já existia antes de mim.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767443" y="3768371"/>
            <a:ext cx="5300253" cy="947651"/>
          </a:xfrm>
          <a:prstGeom prst="wedgeRoundRectCallout">
            <a:avLst>
              <a:gd name="adj1" fmla="val 33404"/>
              <a:gd name="adj2" fmla="val 8706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solidFill>
                  <a:schemeClr val="tx1"/>
                </a:solidFill>
              </a:rPr>
              <a:t>Verbo concluído no passado - aoristo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111281"/>
            <a:ext cx="9144000" cy="220008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V15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“João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testemunha a respeito dele e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exclama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Este é o de quem eu disse: o que vem depois de mim tem, contudo, a primazia, porquanto já existia antes de mim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pt-BR" sz="32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913922" y="2592219"/>
            <a:ext cx="5300253" cy="947651"/>
          </a:xfrm>
          <a:prstGeom prst="wedgeRoundRectCallout">
            <a:avLst>
              <a:gd name="adj1" fmla="val 51580"/>
              <a:gd name="adj2" fmla="val -14209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solidFill>
                  <a:schemeClr val="tx1"/>
                </a:solidFill>
              </a:rPr>
              <a:t>Verbo resultante no passado - perfeito</a:t>
            </a:r>
            <a:endParaRPr 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41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2- Alvo da anunciação/ pregação.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V30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este a favor de quem eu disse: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após mim vem um varão que tem a primazia, porque já existia antes de mim.</a:t>
            </a:r>
            <a:endParaRPr lang="pt-BR" sz="3200" u="sng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399" y="1085633"/>
            <a:ext cx="898364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O motivo de toda sua anunciação estava diante dele. </a:t>
            </a:r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426499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4592" y="73480"/>
            <a:ext cx="76989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6 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3721" y="580034"/>
            <a:ext cx="8205108" cy="1821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é a grande promessa cumprida –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cordeiro de Deus que tira o pecado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2444" y="2286002"/>
            <a:ext cx="9209101" cy="2092881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 </a:t>
            </a:r>
            <a:r>
              <a:rPr lang="pt-BR" sz="5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Jesus é tudo que esperávamos,    </a:t>
            </a:r>
          </a:p>
          <a:p>
            <a:pPr algn="ctr"/>
            <a:r>
              <a:rPr lang="pt-BR" sz="5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pt-BR" sz="5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e é tudo que devemos esperar!  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endParaRPr lang="pt-BR" sz="6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927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3- Alvo do ministério/ o que se espera.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V31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 mesmo não o conhecia, mas, a fim de que ele fosse manifestado a Israel, vim, por isso, batizando com água.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2242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3- Alvo do ministério/ o que se espera.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V31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 mesmo não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conhecia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mas, a fim de que ele fosse manifestado a Israel, vim, por isso, batizando com água.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791935" y="2051527"/>
            <a:ext cx="3608615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828799" y="1184961"/>
            <a:ext cx="19920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latin typeface="+mj-lt"/>
              </a:rPr>
              <a:t>passado</a:t>
            </a:r>
            <a:endParaRPr lang="pt-BR" sz="35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65320" y="1184960"/>
            <a:ext cx="1992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+mj-lt"/>
              </a:rPr>
              <a:t>presente </a:t>
            </a:r>
            <a:endParaRPr lang="pt-BR" sz="3200" dirty="0">
              <a:latin typeface="+mj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5613205" y="2048805"/>
            <a:ext cx="590037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565320" y="2620262"/>
            <a:ext cx="2729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+mj-lt"/>
              </a:rPr>
              <a:t>João Batista</a:t>
            </a:r>
            <a:endParaRPr lang="pt-BR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1487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3- Alvo do ministério/ o que se espera.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V31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 mesmo não o conhecia, mas, a fim de que ele fosse manifestado a Israel,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vim, por isso, batizando com água.</a:t>
            </a:r>
            <a:endParaRPr lang="pt-BR" sz="3200" u="sng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791935" y="2051527"/>
            <a:ext cx="3608615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828799" y="1184961"/>
            <a:ext cx="19920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latin typeface="+mj-lt"/>
              </a:rPr>
              <a:t>passado</a:t>
            </a:r>
            <a:endParaRPr lang="pt-BR" sz="35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65320" y="1184960"/>
            <a:ext cx="1992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+mj-lt"/>
              </a:rPr>
              <a:t>presente </a:t>
            </a:r>
            <a:endParaRPr lang="pt-BR" sz="3200" dirty="0">
              <a:latin typeface="+mj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5613205" y="2048805"/>
            <a:ext cx="590037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565320" y="2620262"/>
            <a:ext cx="2729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+mj-lt"/>
              </a:rPr>
              <a:t>João Batista</a:t>
            </a:r>
            <a:endParaRPr lang="pt-BR" sz="32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798" y="3404834"/>
            <a:ext cx="37365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latin typeface="+mj-lt"/>
              </a:rPr>
              <a:t>Ministério</a:t>
            </a:r>
            <a:endParaRPr lang="pt-BR" sz="3500" dirty="0">
              <a:solidFill>
                <a:srgbClr val="C00000"/>
              </a:solidFill>
              <a:latin typeface="+mj-lt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129852" y="2878840"/>
            <a:ext cx="1264798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98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3- Alvo do ministério/ o que se espera.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951" y="4913891"/>
            <a:ext cx="9144000" cy="16731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V31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 mesmo não o conhecia, mas,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fim de que ele fosse manifestado a Israel,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vim, por isso, batizando com água.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791935" y="2051527"/>
            <a:ext cx="3608615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828799" y="1184961"/>
            <a:ext cx="19920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latin typeface="+mj-lt"/>
              </a:rPr>
              <a:t>passado</a:t>
            </a:r>
            <a:endParaRPr lang="pt-BR" sz="35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65320" y="1184960"/>
            <a:ext cx="1992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+mj-lt"/>
              </a:rPr>
              <a:t>presente </a:t>
            </a:r>
            <a:endParaRPr lang="pt-BR" sz="3200" dirty="0">
              <a:latin typeface="+mj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5613205" y="2048805"/>
            <a:ext cx="590037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565320" y="2620262"/>
            <a:ext cx="2729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+mj-lt"/>
              </a:rPr>
              <a:t>João Batista</a:t>
            </a:r>
            <a:endParaRPr lang="pt-BR" sz="32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798" y="3404834"/>
            <a:ext cx="37365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C00000"/>
                </a:solidFill>
                <a:latin typeface="+mj-lt"/>
              </a:rPr>
              <a:t>Ministério</a:t>
            </a:r>
            <a:endParaRPr lang="pt-BR" sz="3500" dirty="0">
              <a:solidFill>
                <a:srgbClr val="C00000"/>
              </a:solidFill>
              <a:latin typeface="+mj-lt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129852" y="2878840"/>
            <a:ext cx="1264798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959679" y="3763736"/>
            <a:ext cx="1948544" cy="816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61314" y="3452083"/>
            <a:ext cx="2729594" cy="107721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atin typeface="+mj-lt"/>
              </a:rPr>
              <a:t>Jesus fosse conhecido</a:t>
            </a:r>
            <a:endParaRPr lang="pt-BR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4455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4</a:t>
            </a:r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- Testemunho da Divindade/ adoração.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951" y="4913891"/>
            <a:ext cx="9144000" cy="11462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V32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testemunhou, dizendo: Vi o Espírito descer do céu como pomba e pousar sobre ele.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7213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4</a:t>
            </a:r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- Testemunho da Divindade/ adoração.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951" y="4913891"/>
            <a:ext cx="9144000" cy="11462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V32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testemunhou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dizendo: Vi o Espírito descer do céu como pomba e pousar sobre ele.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792" y="761784"/>
            <a:ext cx="65395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Testemunho concluído.</a:t>
            </a:r>
            <a:endParaRPr lang="pt-BR" sz="3500" dirty="0"/>
          </a:p>
        </p:txBody>
      </p:sp>
      <p:sp>
        <p:nvSpPr>
          <p:cNvPr id="7" name="Rectangle 6"/>
          <p:cNvSpPr/>
          <p:nvPr/>
        </p:nvSpPr>
        <p:spPr>
          <a:xfrm>
            <a:off x="0" y="1523568"/>
            <a:ext cx="9144000" cy="9939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V7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 veio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testemunha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que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testificasse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respeito da luz, </a:t>
            </a:r>
            <a:r>
              <a:rPr lang="pt-BR" sz="2800" u="sng" dirty="0">
                <a:solidFill>
                  <a:srgbClr val="1F4E79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fim de todos virem a crer por </a:t>
            </a:r>
            <a:r>
              <a:rPr lang="pt-BR" sz="2800" u="sng" dirty="0" smtClean="0">
                <a:solidFill>
                  <a:srgbClr val="1F4E79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intermédio</a:t>
            </a:r>
            <a:endParaRPr lang="pt-BR" sz="28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2723" y="2753653"/>
            <a:ext cx="9144000" cy="147540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V8-9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não era a luz, mas veio para que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testificasse da luz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saber, a verdadeira luz, que, vinda ao mundo, </a:t>
            </a:r>
            <a:r>
              <a:rPr lang="pt-BR" sz="2800" u="sng" dirty="0">
                <a:solidFill>
                  <a:srgbClr val="1F4E79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ilumina a todo homem.</a:t>
            </a:r>
          </a:p>
        </p:txBody>
      </p:sp>
    </p:spTree>
    <p:extLst>
      <p:ext uri="{BB962C8B-B14F-4D97-AF65-F5344CB8AC3E}">
        <p14:creationId xmlns:p14="http://schemas.microsoft.com/office/powerpoint/2010/main" val="204846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4</a:t>
            </a:r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- Testemunho da Divindade/ adoração.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951" y="4913891"/>
            <a:ext cx="9144000" cy="11462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V32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testemunhou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dizendo: Vi o Espírito descer do céu como pomba e pousar sobre ele.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792" y="761784"/>
            <a:ext cx="65395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Testemunho concluído.</a:t>
            </a:r>
            <a:endParaRPr lang="pt-BR" sz="3500" dirty="0"/>
          </a:p>
        </p:txBody>
      </p:sp>
      <p:sp>
        <p:nvSpPr>
          <p:cNvPr id="7" name="Rectangle 6"/>
          <p:cNvSpPr/>
          <p:nvPr/>
        </p:nvSpPr>
        <p:spPr>
          <a:xfrm>
            <a:off x="0" y="1523568"/>
            <a:ext cx="9144000" cy="14549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V15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testemunha a respeito dele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exclama: Este é o de quem eu disse: o que vem depois de mim </a:t>
            </a:r>
            <a:r>
              <a:rPr lang="pt-BR" sz="2800" u="sng" dirty="0">
                <a:solidFill>
                  <a:srgbClr val="1F4E79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tem, contudo, a primazia, porquanto já existia antes de mim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8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28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4</a:t>
            </a:r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- Testemunho da Divindade/ adoração.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951" y="4913891"/>
            <a:ext cx="9144000" cy="11462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V32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testemunhou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dizendo: Vi o Espírito descer do céu como pomba e pousar sobre ele.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792" y="761784"/>
            <a:ext cx="65395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Testemunho concluído.</a:t>
            </a:r>
            <a:endParaRPr lang="pt-BR" sz="3500" dirty="0"/>
          </a:p>
        </p:txBody>
      </p:sp>
      <p:sp>
        <p:nvSpPr>
          <p:cNvPr id="9" name="Rectangle 8"/>
          <p:cNvSpPr/>
          <p:nvPr/>
        </p:nvSpPr>
        <p:spPr>
          <a:xfrm>
            <a:off x="-15902" y="1392726"/>
            <a:ext cx="9144000" cy="33194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V19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 foi </a:t>
            </a:r>
            <a:r>
              <a:rPr lang="pt-BR" sz="28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testemunho de João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quando os judeus lhe enviaram de Jerusalém sacerdotes e levitas para lhe perguntarem: Quem és tu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228600" indent="-228600">
              <a:lnSpc>
                <a:spcPct val="107000"/>
              </a:lnSpc>
            </a:pPr>
            <a:r>
              <a:rPr lang="pt-BR" sz="28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confessou e não negou; confessou: </a:t>
            </a:r>
            <a:r>
              <a:rPr lang="pt-BR" sz="2800" u="sng" dirty="0">
                <a:solidFill>
                  <a:srgbClr val="1F4E79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 não sou o Cristo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V26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Respondeu-lhes João: Eu batizo com água; mas, no meio de vós, está quem </a:t>
            </a:r>
            <a:r>
              <a:rPr lang="pt-BR" sz="2800" u="sng" dirty="0">
                <a:solidFill>
                  <a:srgbClr val="1F4E79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vós não conheceis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pt-BR" sz="28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88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4</a:t>
            </a:r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- Testemunho da Divindade/ adoração.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951" y="4913891"/>
            <a:ext cx="9144000" cy="11462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V32</a:t>
            </a:r>
            <a:r>
              <a:rPr lang="pt-BR" sz="32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testemunhou, dizendo: </a:t>
            </a:r>
            <a:r>
              <a:rPr lang="pt-BR" sz="32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o Espírito descer do céu como pomba e pousar sobre ele</a:t>
            </a:r>
            <a:r>
              <a:rPr lang="pt-BR" sz="32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792" y="761784"/>
            <a:ext cx="65395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Testemunho concluído.</a:t>
            </a:r>
            <a:endParaRPr lang="pt-BR" sz="3500" dirty="0"/>
          </a:p>
        </p:txBody>
      </p:sp>
      <p:sp>
        <p:nvSpPr>
          <p:cNvPr id="7" name="TextBox 6"/>
          <p:cNvSpPr txBox="1"/>
          <p:nvPr/>
        </p:nvSpPr>
        <p:spPr>
          <a:xfrm>
            <a:off x="144234" y="1257083"/>
            <a:ext cx="65395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500" dirty="0" smtClean="0"/>
              <a:t>Testemunho do Testemunho.</a:t>
            </a:r>
            <a:endParaRPr lang="pt-BR" sz="3500" dirty="0"/>
          </a:p>
        </p:txBody>
      </p:sp>
      <p:sp>
        <p:nvSpPr>
          <p:cNvPr id="8" name="Rectangle 7"/>
          <p:cNvSpPr/>
          <p:nvPr/>
        </p:nvSpPr>
        <p:spPr>
          <a:xfrm>
            <a:off x="0" y="2179565"/>
            <a:ext cx="9144000" cy="19364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Mt 3.16-17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Batizado Jesus, saiu logo da água, e eis que se lhe abriram os céus, e viu o Espírito de Deus descendo como pomba, vindo sobre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ele.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eis uma voz dos céus, que dizia: Este é o meu Filho amado, em quem me comprazo.</a:t>
            </a:r>
          </a:p>
        </p:txBody>
      </p:sp>
    </p:spTree>
    <p:extLst>
      <p:ext uri="{BB962C8B-B14F-4D97-AF65-F5344CB8AC3E}">
        <p14:creationId xmlns:p14="http://schemas.microsoft.com/office/powerpoint/2010/main" val="110161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4592" y="73480"/>
            <a:ext cx="76989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6 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3721" y="580034"/>
            <a:ext cx="8205108" cy="1821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é a grande promessa cumprida – </a:t>
            </a:r>
            <a:r>
              <a:rPr lang="pt-BR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cordeiro de Deus que tira o pecado</a:t>
            </a:r>
            <a:r>
              <a:rPr lang="pt-BR" sz="3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2444" y="2286002"/>
            <a:ext cx="9209101" cy="2092881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 </a:t>
            </a:r>
            <a:r>
              <a:rPr lang="pt-BR" sz="5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Jesus é tudo que esperávamos,    </a:t>
            </a:r>
          </a:p>
          <a:p>
            <a:pPr algn="ctr"/>
            <a:r>
              <a:rPr lang="pt-BR" sz="5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pt-BR" sz="5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e é tudo que devemos esperar!  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endParaRPr lang="pt-BR" sz="6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1706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6989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6 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16" y="1948219"/>
            <a:ext cx="865381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500" b="1" dirty="0" smtClean="0">
                <a:solidFill>
                  <a:srgbClr val="C00000"/>
                </a:solidFill>
                <a:latin typeface="+mj-lt"/>
              </a:rPr>
              <a:t>Você já o encontrou?</a:t>
            </a:r>
            <a:endParaRPr lang="pt-BR" sz="6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16" y="3001735"/>
            <a:ext cx="865381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500" b="1" dirty="0" smtClean="0">
                <a:solidFill>
                  <a:srgbClr val="C00000"/>
                </a:solidFill>
                <a:latin typeface="+mj-lt"/>
              </a:rPr>
              <a:t>Você espera encontrá-lo?</a:t>
            </a:r>
            <a:endParaRPr lang="pt-BR" sz="65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207" y="700958"/>
            <a:ext cx="865381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500" b="1" dirty="0" smtClean="0">
                <a:solidFill>
                  <a:srgbClr val="C00000"/>
                </a:solidFill>
                <a:latin typeface="+mj-lt"/>
              </a:rPr>
              <a:t>Quem é Jesus?</a:t>
            </a:r>
            <a:endParaRPr lang="pt-BR" sz="65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373848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1302</TotalTime>
  <Words>3256</Words>
  <Application>Microsoft Office PowerPoint</Application>
  <PresentationFormat>On-screen Show (4:3)</PresentationFormat>
  <Paragraphs>254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6" baseType="lpstr">
      <vt:lpstr>Arial</vt:lpstr>
      <vt:lpstr>Arial Rounded MT Bold</vt:lpstr>
      <vt:lpstr>Calibri</vt:lpstr>
      <vt:lpstr>Calibri Light</vt:lpstr>
      <vt:lpstr>Century Gothic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101</cp:revision>
  <dcterms:created xsi:type="dcterms:W3CDTF">2015-02-28T18:51:08Z</dcterms:created>
  <dcterms:modified xsi:type="dcterms:W3CDTF">2015-04-19T16:23:24Z</dcterms:modified>
</cp:coreProperties>
</file>